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</p:sldMasterIdLst>
  <p:notesMasterIdLst>
    <p:notesMasterId r:id="rId16"/>
  </p:notesMasterIdLst>
  <p:sldIdLst>
    <p:sldId id="345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34D"/>
    <a:srgbClr val="F38B1C"/>
    <a:srgbClr val="0000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AFE1D-3FCC-446F-A22A-A4D623882919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A906E-E8E1-45E3-AE28-36B3AABC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906E-E8E1-45E3-AE28-36B3AABC63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5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906E-E8E1-45E3-AE28-36B3AABC6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906E-E8E1-45E3-AE28-36B3AABC63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76"/>
          <a:stretch/>
        </p:blipFill>
        <p:spPr>
          <a:xfrm>
            <a:off x="0" y="-19050"/>
            <a:ext cx="12218894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982678"/>
            <a:ext cx="11328400" cy="1774959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35" y="2943708"/>
            <a:ext cx="10878671" cy="76829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075" y="4607166"/>
            <a:ext cx="3004589" cy="17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084382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55110" y="3981389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55110" y="4232439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59" y="5014795"/>
            <a:ext cx="4948480" cy="1195882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55111" y="2221008"/>
            <a:ext cx="10684021" cy="863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5065CC-C1A3-4F8A-829B-8EF34E4FD1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02" y="75272"/>
            <a:ext cx="3174617" cy="202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8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06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151569" y="2594573"/>
            <a:ext cx="5040431" cy="324676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C51691-4CA2-40A0-ACEB-3F8773B3F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64" y="6277970"/>
            <a:ext cx="905215" cy="5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40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="" xmlns:a16="http://schemas.microsoft.com/office/drawing/2014/main" id="{4B80F46F-C544-4BAA-A955-5C774EFFAD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1" baseline="0">
                <a:solidFill>
                  <a:schemeClr val="tx2"/>
                </a:solidFill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 b="1">
                <a:solidFill>
                  <a:schemeClr val="tx2"/>
                </a:solidFill>
              </a:defRPr>
            </a:lvl2pPr>
            <a:lvl3pPr marL="228600" indent="-228600">
              <a:defRPr sz="2000" b="0">
                <a:solidFill>
                  <a:schemeClr val="tx2"/>
                </a:solidFill>
              </a:defRPr>
            </a:lvl3pPr>
            <a:lvl4pPr marL="461963" indent="-228600">
              <a:defRPr sz="1800" b="0">
                <a:solidFill>
                  <a:schemeClr val="tx2"/>
                </a:solidFill>
              </a:defRPr>
            </a:lvl4pPr>
            <a:lvl5pPr marL="623888" indent="-228600">
              <a:tabLst/>
              <a:defRPr sz="1600" b="0">
                <a:solidFill>
                  <a:schemeClr val="tx2"/>
                </a:solidFill>
              </a:defRPr>
            </a:lvl5pPr>
            <a:lvl6pPr marL="795338" indent="-228600">
              <a:defRPr sz="1600" b="0">
                <a:solidFill>
                  <a:schemeClr val="tx2"/>
                </a:solidFill>
              </a:defRPr>
            </a:lvl6pPr>
            <a:lvl7pPr marL="1033463" indent="-228600">
              <a:defRPr sz="1400" b="0"/>
            </a:lvl7pPr>
            <a:lvl8pPr marL="285750" indent="-285750">
              <a:buFont typeface="Arial" panose="020B0604020202020204" pitchFamily="34" charset="0"/>
              <a:buChar char="•"/>
              <a:defRPr sz="2000"/>
            </a:lvl8pPr>
            <a:lvl9pPr marL="569913" indent="-285750">
              <a:buFont typeface="Arial" panose="020B0604020202020204" pitchFamily="34" charset="0"/>
              <a:buChar char="•"/>
              <a:defRPr/>
            </a:lvl9pPr>
          </a:lstStyle>
          <a:p>
            <a:pPr lvl="7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61821B-FB70-4846-8A7B-018DD665E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64" y="6277970"/>
            <a:ext cx="905215" cy="5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0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="" xmlns:a16="http://schemas.microsoft.com/office/drawing/2014/main" id="{786430DE-1B1A-43EA-A761-61C6D80050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1" baseline="0">
                <a:solidFill>
                  <a:schemeClr val="tx2"/>
                </a:solidFill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 b="1">
                <a:solidFill>
                  <a:schemeClr val="tx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3pPr>
            <a:lvl4pPr marL="519113" indent="-285750">
              <a:buFont typeface="Arial" panose="020B0604020202020204" pitchFamily="34" charset="0"/>
              <a:buChar char="•"/>
              <a:defRPr sz="1800" b="1">
                <a:solidFill>
                  <a:schemeClr val="tx2"/>
                </a:solidFill>
              </a:defRPr>
            </a:lvl4pPr>
            <a:lvl5pPr marL="623888" indent="-228600">
              <a:tabLst/>
              <a:defRPr sz="1600" b="1">
                <a:solidFill>
                  <a:schemeClr val="tx2"/>
                </a:solidFill>
              </a:defRPr>
            </a:lvl5pPr>
            <a:lvl6pPr marL="795338" indent="-228600">
              <a:defRPr sz="1600" b="1">
                <a:solidFill>
                  <a:schemeClr val="tx2"/>
                </a:solidFill>
              </a:defRPr>
            </a:lvl6pPr>
            <a:lvl7pPr marL="1033463" indent="-228600">
              <a:defRPr sz="1400" b="0"/>
            </a:lvl7pPr>
          </a:lstStyle>
          <a:p>
            <a:pPr lvl="2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DC80A34-1745-4418-9A30-C0E002242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64" y="6277970"/>
            <a:ext cx="905215" cy="5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06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1257AF-AFDC-444B-A450-13F42FDCD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64" y="6277970"/>
            <a:ext cx="905215" cy="5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95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81CB85D-6169-454A-AC73-8CD2BC3DE2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64" y="6277970"/>
            <a:ext cx="905215" cy="5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4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55111" y="2613367"/>
            <a:ext cx="10684021" cy="863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TRANSITION TITLE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536666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TRANSITION SUBTITLE</a:t>
            </a:r>
          </a:p>
        </p:txBody>
      </p:sp>
    </p:spTree>
    <p:extLst>
      <p:ext uri="{BB962C8B-B14F-4D97-AF65-F5344CB8AC3E}">
        <p14:creationId xmlns:p14="http://schemas.microsoft.com/office/powerpoint/2010/main" val="150755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76"/>
          <a:stretch/>
        </p:blipFill>
        <p:spPr>
          <a:xfrm>
            <a:off x="0" y="-19050"/>
            <a:ext cx="12218894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3778"/>
            <a:ext cx="11328400" cy="1774959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35" y="4124808"/>
            <a:ext cx="10878671" cy="76829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1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90" y="2397012"/>
            <a:ext cx="8125218" cy="19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9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71" y="2251358"/>
            <a:ext cx="10978880" cy="1477328"/>
          </a:xfrm>
        </p:spPr>
        <p:txBody>
          <a:bodyPr wrap="square" anchor="ctr" anchorCtr="0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787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48B7C9C-5FBD-430D-8A19-93B10EA7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4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-Mission Marks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53C368-2401-4670-87E4-F199CF47A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9" r="49385" b="15268"/>
          <a:stretch/>
        </p:blipFill>
        <p:spPr>
          <a:xfrm flipH="1">
            <a:off x="0" y="0"/>
            <a:ext cx="4343410" cy="62368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74CF4F7-C5C8-49F7-81F5-7002359C8051}"/>
              </a:ext>
            </a:extLst>
          </p:cNvPr>
          <p:cNvSpPr/>
          <p:nvPr userDrawn="1"/>
        </p:nvSpPr>
        <p:spPr>
          <a:xfrm>
            <a:off x="0" y="0"/>
            <a:ext cx="12192000" cy="624725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4E33-4F98-48CC-9F97-2D3280E8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4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-Mission Mark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65BFB7-5576-44BC-8925-23418BF255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9" r="49385" b="15268"/>
          <a:stretch/>
        </p:blipFill>
        <p:spPr>
          <a:xfrm>
            <a:off x="7848590" y="0"/>
            <a:ext cx="4343410" cy="62368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5F17A12-3533-411B-8558-F329468D7841}"/>
              </a:ext>
            </a:extLst>
          </p:cNvPr>
          <p:cNvSpPr/>
          <p:nvPr userDrawn="1"/>
        </p:nvSpPr>
        <p:spPr>
          <a:xfrm>
            <a:off x="0" y="0"/>
            <a:ext cx="12192000" cy="624725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4E33-4F98-48CC-9F97-2D3280E8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53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-Mission Marks_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D800814-7A1A-4E1C-8EF8-94AD28BE9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7823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4E92998-8D69-4BB1-ACE6-30266FD8A9DC}"/>
              </a:ext>
            </a:extLst>
          </p:cNvPr>
          <p:cNvSpPr/>
          <p:nvPr userDrawn="1"/>
        </p:nvSpPr>
        <p:spPr>
          <a:xfrm>
            <a:off x="0" y="0"/>
            <a:ext cx="12192000" cy="624725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4E33-4F98-48CC-9F97-2D3280E8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2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6C7CE6F-72EE-40D7-BCF8-7B4AA235869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352" y="1311424"/>
            <a:ext cx="6503988" cy="4835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4546A"/>
                </a:solidFill>
              </a:defRPr>
            </a:lvl1pPr>
            <a:lvl2pPr marL="685800" indent="-228600">
              <a:buFont typeface="Calibri" panose="020F0502020204030204" pitchFamily="34" charset="0"/>
              <a:buChar char="̶"/>
              <a:defRPr b="1">
                <a:solidFill>
                  <a:srgbClr val="44546A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solidFill>
                  <a:srgbClr val="44546A"/>
                </a:solidFill>
              </a:defRPr>
            </a:lvl3pPr>
            <a:lvl4pPr>
              <a:defRPr sz="2000">
                <a:solidFill>
                  <a:srgbClr val="44546A"/>
                </a:solidFill>
              </a:defRPr>
            </a:lvl4pPr>
            <a:lvl5pPr marL="2057400" indent="-228600">
              <a:buFont typeface="Calibri" panose="020F0502020204030204" pitchFamily="34" charset="0"/>
              <a:buChar char="̶"/>
              <a:defRPr sz="2000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4000" cap="none" baseline="0" dirty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Add Callout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Message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9881A-BB8B-418B-AD98-5ABE781A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-Mission Marks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9DF227-64ED-40DC-96A4-EE80A7A71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9" r="49385" b="15268"/>
          <a:stretch/>
        </p:blipFill>
        <p:spPr>
          <a:xfrm flipH="1">
            <a:off x="0" y="0"/>
            <a:ext cx="4343410" cy="62368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986B97E-3CA8-476B-9ABF-5F4E0764750A}"/>
              </a:ext>
            </a:extLst>
          </p:cNvPr>
          <p:cNvSpPr/>
          <p:nvPr userDrawn="1"/>
        </p:nvSpPr>
        <p:spPr>
          <a:xfrm flipH="1">
            <a:off x="0" y="0"/>
            <a:ext cx="12192000" cy="624725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4000" cap="none" baseline="0" dirty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Add Callout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Message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9881A-BB8B-418B-AD98-5ABE781A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B255A8F5-4232-4859-AE2E-EACEA28AD5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352" y="1311424"/>
            <a:ext cx="6503988" cy="4835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4546A"/>
                </a:solidFill>
              </a:defRPr>
            </a:lvl1pPr>
            <a:lvl2pPr marL="685800" indent="-228600">
              <a:buFont typeface="Calibri" panose="020F0502020204030204" pitchFamily="34" charset="0"/>
              <a:buChar char="̶"/>
              <a:defRPr b="1">
                <a:solidFill>
                  <a:srgbClr val="44546A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solidFill>
                  <a:srgbClr val="44546A"/>
                </a:solidFill>
              </a:defRPr>
            </a:lvl3pPr>
            <a:lvl4pPr>
              <a:defRPr sz="2000">
                <a:solidFill>
                  <a:srgbClr val="44546A"/>
                </a:solidFill>
              </a:defRPr>
            </a:lvl4pPr>
            <a:lvl5pPr marL="2057400" indent="-228600">
              <a:buFont typeface="Calibri" panose="020F0502020204030204" pitchFamily="34" charset="0"/>
              <a:buChar char="̶"/>
              <a:defRPr sz="2000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2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-Mission Marks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9DF227-64ED-40DC-96A4-EE80A7A71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9" r="49385" b="15268"/>
          <a:stretch/>
        </p:blipFill>
        <p:spPr>
          <a:xfrm>
            <a:off x="7848590" y="0"/>
            <a:ext cx="4343410" cy="62368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986B97E-3CA8-476B-9ABF-5F4E0764750A}"/>
              </a:ext>
            </a:extLst>
          </p:cNvPr>
          <p:cNvSpPr/>
          <p:nvPr userDrawn="1"/>
        </p:nvSpPr>
        <p:spPr>
          <a:xfrm flipH="1">
            <a:off x="0" y="-5180"/>
            <a:ext cx="12192000" cy="624725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4000" cap="none" baseline="0" dirty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Add Callout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Message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9881A-BB8B-418B-AD98-5ABE781A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B255A8F5-4232-4859-AE2E-EACEA28AD5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352" y="1311424"/>
            <a:ext cx="6503988" cy="4835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4546A"/>
                </a:solidFill>
              </a:defRPr>
            </a:lvl1pPr>
            <a:lvl2pPr marL="685800" indent="-228600">
              <a:buFont typeface="Calibri" panose="020F0502020204030204" pitchFamily="34" charset="0"/>
              <a:buChar char="̶"/>
              <a:defRPr b="1">
                <a:solidFill>
                  <a:srgbClr val="44546A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solidFill>
                  <a:srgbClr val="44546A"/>
                </a:solidFill>
              </a:defRPr>
            </a:lvl3pPr>
            <a:lvl4pPr>
              <a:defRPr sz="2000">
                <a:solidFill>
                  <a:srgbClr val="44546A"/>
                </a:solidFill>
              </a:defRPr>
            </a:lvl4pPr>
            <a:lvl5pPr marL="2057400" indent="-228600">
              <a:buFont typeface="Calibri" panose="020F0502020204030204" pitchFamily="34" charset="0"/>
              <a:buChar char="̶"/>
              <a:defRPr sz="2000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5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-Mission Marks-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E3D1FA-7063-491D-94E6-80F9A4B78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7823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F1219BA-F9EA-4EFA-AE03-D5BE4E2913BC}"/>
              </a:ext>
            </a:extLst>
          </p:cNvPr>
          <p:cNvSpPr/>
          <p:nvPr userDrawn="1"/>
        </p:nvSpPr>
        <p:spPr>
          <a:xfrm>
            <a:off x="0" y="0"/>
            <a:ext cx="12192000" cy="624725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4000" cap="none" baseline="0" dirty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Add Callout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Message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9881A-BB8B-418B-AD98-5ABE781A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B255A8F5-4232-4859-AE2E-EACEA28AD5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352" y="1311424"/>
            <a:ext cx="6503988" cy="4835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4546A"/>
                </a:solidFill>
              </a:defRPr>
            </a:lvl1pPr>
            <a:lvl2pPr marL="685800" indent="-228600">
              <a:buFont typeface="Calibri" panose="020F0502020204030204" pitchFamily="34" charset="0"/>
              <a:buChar char="̶"/>
              <a:defRPr b="1">
                <a:solidFill>
                  <a:srgbClr val="44546A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solidFill>
                  <a:srgbClr val="44546A"/>
                </a:solidFill>
              </a:defRPr>
            </a:lvl3pPr>
            <a:lvl4pPr>
              <a:defRPr sz="2000">
                <a:solidFill>
                  <a:srgbClr val="44546A"/>
                </a:solidFill>
              </a:defRPr>
            </a:lvl4pPr>
            <a:lvl5pPr marL="2057400" indent="-228600">
              <a:buFont typeface="Calibri" panose="020F0502020204030204" pitchFamily="34" charset="0"/>
              <a:buChar char="̶"/>
              <a:defRPr sz="2000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3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36100" cy="1001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9" y="6434931"/>
            <a:ext cx="3637643" cy="365125"/>
          </a:xfrm>
        </p:spPr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2600" y="6425406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6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469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EF7ED-B453-4468-9A25-08208E68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819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6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Mission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7BAEEB9-4F7A-4F75-A698-541C40CBD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7823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C70F877-DC79-4646-A0C4-FB3E58440715}"/>
              </a:ext>
            </a:extLst>
          </p:cNvPr>
          <p:cNvSpPr/>
          <p:nvPr userDrawn="1"/>
        </p:nvSpPr>
        <p:spPr>
          <a:xfrm>
            <a:off x="0" y="0"/>
            <a:ext cx="12192000" cy="624725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"/>
          <p:cNvSpPr>
            <a:spLocks/>
          </p:cNvSpPr>
          <p:nvPr userDrawn="1"/>
        </p:nvSpPr>
        <p:spPr bwMode="black">
          <a:xfrm>
            <a:off x="1293285" y="1962150"/>
            <a:ext cx="9605433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508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53989" y="4158597"/>
            <a:ext cx="10684021" cy="61233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Presenter’s 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0"/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53989" y="3694076"/>
            <a:ext cx="10684021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Location/Date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B74125-F2D3-4455-9B62-BF3D58EF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388" y="2121732"/>
            <a:ext cx="10676622" cy="872779"/>
          </a:xfrm>
          <a:prstGeom prst="rect">
            <a:avLst/>
          </a:prstGeom>
        </p:spPr>
        <p:txBody>
          <a:bodyPr/>
          <a:lstStyle>
            <a:lvl1pPr algn="ctr"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084382"/>
            <a:ext cx="10684021" cy="403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A3D446-DD26-8746-A5E0-4AA01199C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59" y="5014795"/>
            <a:ext cx="4948480" cy="1195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FF5EB1-7631-4BDF-9097-0766FFE3E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6" y="93567"/>
            <a:ext cx="1766047" cy="21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151569" y="2594573"/>
            <a:ext cx="5040431" cy="324676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61851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AC895-F598-4168-89AA-53841B232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54180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3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-7088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2E77EBB-7429-4422-A1B7-F8ED33E4D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54180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33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E62B202-6E78-45BB-BD18-5C06DB6D5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54180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2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089255A-AA79-4200-86AF-EB9FCA552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54180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84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2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</p:spTree>
    <p:extLst>
      <p:ext uri="{BB962C8B-B14F-4D97-AF65-F5344CB8AC3E}">
        <p14:creationId xmlns:p14="http://schemas.microsoft.com/office/powerpoint/2010/main" val="26597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7760E2-4A59-41CF-9D25-3932C873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09" y="2454765"/>
            <a:ext cx="10684021" cy="1081902"/>
          </a:xfrm>
          <a:prstGeom prst="rect">
            <a:avLst/>
          </a:prstGeom>
        </p:spPr>
        <p:txBody>
          <a:bodyPr/>
          <a:lstStyle>
            <a:lvl1pPr algn="ctr"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536666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baseline="0">
                <a:solidFill>
                  <a:srgbClr val="002F6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Transition Subtitle</a:t>
            </a:r>
          </a:p>
        </p:txBody>
      </p:sp>
    </p:spTree>
    <p:extLst>
      <p:ext uri="{BB962C8B-B14F-4D97-AF65-F5344CB8AC3E}">
        <p14:creationId xmlns:p14="http://schemas.microsoft.com/office/powerpoint/2010/main" val="32725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rgbClr val="63666A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text.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B0D25B2-7A63-44C4-80F2-4DDF42E9D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54180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0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68170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rgbClr val="63666A"/>
                </a:solidFill>
              </a:defRPr>
            </a:lvl2pPr>
            <a:lvl3pPr>
              <a:defRPr sz="1400">
                <a:solidFill>
                  <a:srgbClr val="63666A"/>
                </a:solidFill>
              </a:defRPr>
            </a:lvl3pPr>
            <a:lvl4pPr>
              <a:defRPr sz="1400">
                <a:solidFill>
                  <a:srgbClr val="63666A"/>
                </a:solidFill>
              </a:defRPr>
            </a:lvl4pPr>
            <a:lvl5pPr>
              <a:defRPr sz="1400">
                <a:solidFill>
                  <a:srgbClr val="63666A"/>
                </a:solidFill>
              </a:defRPr>
            </a:lvl5pPr>
            <a:lvl6pPr>
              <a:defRPr sz="1400">
                <a:solidFill>
                  <a:srgbClr val="63666A"/>
                </a:solidFill>
              </a:defRPr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bulleted text.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32B6925-3C66-482F-B17A-3EC0405D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54180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9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CD9A89B-8F1F-4D4D-9FDD-BE87ECACA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54180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92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90" y="2397012"/>
            <a:ext cx="8125218" cy="19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5030C-387D-4EC5-967D-F24EBFA2D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78230" cy="6858000"/>
          </a:xfrm>
          <a:prstGeom prst="rect">
            <a:avLst/>
          </a:prstGeom>
        </p:spPr>
      </p:pic>
      <p:sp>
        <p:nvSpPr>
          <p:cNvPr id="2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53989" y="4793087"/>
            <a:ext cx="10684021" cy="61233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rgbClr val="002F6C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0"/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53989" y="4328566"/>
            <a:ext cx="10684021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rgbClr val="002F6C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LOCATION/DATE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B74125-F2D3-4455-9B62-BF3D58EF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388" y="2756222"/>
            <a:ext cx="10676622" cy="872779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2F6C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718872"/>
            <a:ext cx="10684021" cy="403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none" baseline="0">
                <a:solidFill>
                  <a:srgbClr val="002F6C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7B19AF-D0B8-6F43-B011-E59F239B5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9159" y="5014796"/>
            <a:ext cx="4948480" cy="1185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A27B22-BE0B-4E43-A091-E046473D4F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22" y="109328"/>
            <a:ext cx="4204367" cy="26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71047683-C15B-42AF-9AE0-3F1ABE578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54180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3942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2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</p:spTree>
    <p:extLst>
      <p:ext uri="{BB962C8B-B14F-4D97-AF65-F5344CB8AC3E}">
        <p14:creationId xmlns:p14="http://schemas.microsoft.com/office/powerpoint/2010/main" val="32373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7760E2-4A59-41CF-9D25-3932C873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09" y="2454765"/>
            <a:ext cx="10684021" cy="108190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536666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none" baseline="0">
                <a:solidFill>
                  <a:srgbClr val="002F6C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549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text.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6F65F0D6-EB58-4D60-A548-3528688DB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54180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41866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15133"/>
            <a:ext cx="548611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882" y="1615133"/>
            <a:ext cx="551807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3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68170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bulleted text.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841BDA6-4886-4F6B-A04E-85DEA1BF8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54180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8430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7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542F53D-9DF9-447E-8F69-EF1A1A79D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54180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12443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45E7ED-9B35-624C-8E3C-4595BF037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9118" y="2382826"/>
            <a:ext cx="8129417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</p:spTree>
    <p:extLst>
      <p:ext uri="{BB962C8B-B14F-4D97-AF65-F5344CB8AC3E}">
        <p14:creationId xmlns:p14="http://schemas.microsoft.com/office/powerpoint/2010/main" val="21470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4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172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10700" cy="1001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76400"/>
            <a:ext cx="114173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34931"/>
            <a:ext cx="309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5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© Solar Car Challenge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6100" y="6425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fld id="{54784F0A-9BAA-4237-BD2C-1E6190E82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85738"/>
            <a:ext cx="2031746" cy="118095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1459706"/>
            <a:ext cx="12192000" cy="0"/>
          </a:xfrm>
          <a:prstGeom prst="line">
            <a:avLst/>
          </a:prstGeom>
          <a:ln w="12700">
            <a:solidFill>
              <a:srgbClr val="17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234D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970C7D0-EECB-4586-BDB4-14955A034FF8}"/>
              </a:ext>
            </a:extLst>
          </p:cNvPr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970C7D0-EECB-4586-BDB4-14955A034FF8}"/>
              </a:ext>
            </a:extLst>
          </p:cNvPr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0107F9-5368-45CF-B9F6-1BE8FA036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r="26334"/>
          <a:stretch/>
        </p:blipFill>
        <p:spPr>
          <a:xfrm>
            <a:off x="335755" y="6252035"/>
            <a:ext cx="547689" cy="60596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2F3DB3-9232-4775-BC27-B624E1CF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356616"/>
            <a:ext cx="11365992" cy="557784"/>
          </a:xfrm>
          <a:prstGeom prst="rect">
            <a:avLst/>
          </a:prstGeom>
        </p:spPr>
        <p:txBody>
          <a:bodyPr vert="horz" wrap="none" lIns="91440" tIns="9144" rIns="91440" bIns="914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97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002F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larcarchallenge.org/challenge/updates/attachments/2016_SolarChallenge_Pamphlet_rev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Importance of Solar Car Project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Shih, Deputy Race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an ideal world… all tasks are accurately identified and finish on-time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 for unplanned tasks</a:t>
            </a:r>
          </a:p>
          <a:p>
            <a:pPr lvl="1"/>
            <a:r>
              <a:rPr lang="en-US" dirty="0" smtClean="0"/>
              <a:t>When things get installed in the car, you might see conflicts/issues with preliminary design</a:t>
            </a:r>
          </a:p>
          <a:p>
            <a:pPr lvl="1"/>
            <a:r>
              <a:rPr lang="en-US" dirty="0" smtClean="0"/>
              <a:t>Revise schedule weekly with updated tasks (“living schedule”)</a:t>
            </a:r>
          </a:p>
          <a:p>
            <a:r>
              <a:rPr lang="en-US" dirty="0" smtClean="0"/>
              <a:t>Account for delayed tasks</a:t>
            </a:r>
          </a:p>
          <a:p>
            <a:pPr lvl="1"/>
            <a:r>
              <a:rPr lang="en-US" dirty="0" smtClean="0"/>
              <a:t>Some tasks are more complicated than expected</a:t>
            </a:r>
          </a:p>
          <a:p>
            <a:pPr lvl="1"/>
            <a:r>
              <a:rPr lang="en-US" dirty="0" smtClean="0"/>
              <a:t>Plan for slippage!</a:t>
            </a:r>
          </a:p>
          <a:p>
            <a:r>
              <a:rPr lang="en-US" dirty="0" smtClean="0"/>
              <a:t>Be aggressive in planning</a:t>
            </a:r>
          </a:p>
          <a:p>
            <a:pPr lvl="1"/>
            <a:r>
              <a:rPr lang="en-US" dirty="0" smtClean="0"/>
              <a:t>Tasks will never take less time than you planned!</a:t>
            </a:r>
          </a:p>
          <a:p>
            <a:pPr lvl="1"/>
            <a:r>
              <a:rPr lang="en-US" dirty="0" smtClean="0"/>
              <a:t>Challenge team members to complete tasks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management provides method for assigning tasks and tracking progress</a:t>
            </a:r>
          </a:p>
          <a:p>
            <a:pPr lvl="1"/>
            <a:r>
              <a:rPr lang="en-US" dirty="0" smtClean="0"/>
              <a:t>Allow for reallocation of resources to keep project on schedule</a:t>
            </a:r>
          </a:p>
          <a:p>
            <a:r>
              <a:rPr lang="en-US" dirty="0" smtClean="0"/>
              <a:t>Proper project management planning identifies dependencies and ensures that parts are available when needed</a:t>
            </a:r>
          </a:p>
          <a:p>
            <a:r>
              <a:rPr lang="en-US" dirty="0" smtClean="0"/>
              <a:t>Be ready to modify schedule on a weekly basis to account for unexpected/unfinished tasks</a:t>
            </a:r>
          </a:p>
          <a:p>
            <a:r>
              <a:rPr lang="en-US" dirty="0" smtClean="0"/>
              <a:t>Budget schedule for contingencies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Importance of Solar Car Project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Shih, Deputy Race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8691563" algn="r"/>
              </a:tabLst>
            </a:pPr>
            <a:r>
              <a:rPr lang="en-US" sz="3600" dirty="0"/>
              <a:t>“All things are created twice; first mentally; then physically.  The key to creativity is to begin with the end in mind, with a vision and a </a:t>
            </a:r>
            <a:r>
              <a:rPr lang="en-US" sz="3600" dirty="0" smtClean="0"/>
              <a:t>blueprint </a:t>
            </a:r>
            <a:r>
              <a:rPr lang="en-US" sz="3600" dirty="0"/>
              <a:t>of the desired result.”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— </a:t>
            </a:r>
            <a:r>
              <a:rPr lang="en-US" sz="3600" dirty="0"/>
              <a:t>Stephen Covey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Car Projects are complex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multidisciplinary teams (mechanical, electrical, power, business)</a:t>
            </a:r>
          </a:p>
          <a:p>
            <a:pPr lvl="1"/>
            <a:r>
              <a:rPr lang="en-US" dirty="0" smtClean="0"/>
              <a:t>How do these teams work together?</a:t>
            </a:r>
          </a:p>
          <a:p>
            <a:r>
              <a:rPr lang="en-US" dirty="0" smtClean="0"/>
              <a:t>Takes a long time</a:t>
            </a:r>
          </a:p>
          <a:p>
            <a:pPr lvl="1"/>
            <a:r>
              <a:rPr lang="en-US" dirty="0" smtClean="0"/>
              <a:t>How do you ensure that the project is done on time?</a:t>
            </a:r>
          </a:p>
          <a:p>
            <a:r>
              <a:rPr lang="en-US" dirty="0" smtClean="0"/>
              <a:t>Requires development of new skills</a:t>
            </a:r>
          </a:p>
          <a:p>
            <a:pPr lvl="1"/>
            <a:r>
              <a:rPr lang="en-US" dirty="0" smtClean="0"/>
              <a:t>How do you know whether teaching resources are appropriately allocated?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helps…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up the complicated into simpler pieces</a:t>
            </a:r>
          </a:p>
          <a:p>
            <a:r>
              <a:rPr lang="en-US" dirty="0" smtClean="0"/>
              <a:t>Develop the roadmap for how to get there from here</a:t>
            </a:r>
          </a:p>
          <a:p>
            <a:r>
              <a:rPr lang="en-US" dirty="0" smtClean="0"/>
              <a:t>Flesh out dependencies between teams</a:t>
            </a:r>
          </a:p>
          <a:p>
            <a:pPr lvl="1"/>
            <a:r>
              <a:rPr lang="en-US" dirty="0" smtClean="0"/>
              <a:t>“Just-in-time” manufacturing</a:t>
            </a:r>
          </a:p>
          <a:p>
            <a:r>
              <a:rPr lang="en-US" dirty="0" smtClean="0"/>
              <a:t>Set trip-points for evaluation</a:t>
            </a:r>
          </a:p>
          <a:p>
            <a:pPr lvl="1"/>
            <a:r>
              <a:rPr lang="en-US" dirty="0" smtClean="0"/>
              <a:t>Am I getting done what I need to get done in time?</a:t>
            </a:r>
          </a:p>
          <a:p>
            <a:r>
              <a:rPr lang="en-US" dirty="0" smtClean="0"/>
              <a:t>Prioritize work on a week-by-week basis</a:t>
            </a:r>
          </a:p>
          <a:p>
            <a:pPr lvl="1"/>
            <a:r>
              <a:rPr lang="en-US" dirty="0" smtClean="0"/>
              <a:t>Do work on the critical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manage a project I’ve never done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Car Challenge provides </a:t>
            </a:r>
            <a:r>
              <a:rPr lang="en-US" dirty="0" smtClean="0">
                <a:hlinkClick r:id="rId2"/>
              </a:rPr>
              <a:t>Project Planning Calendar</a:t>
            </a:r>
            <a:endParaRPr lang="en-US" dirty="0" smtClean="0"/>
          </a:p>
          <a:p>
            <a:pPr lvl="1"/>
            <a:r>
              <a:rPr lang="en-US" dirty="0" smtClean="0"/>
              <a:t>September: Organize team, develop calendar, prepare presentations</a:t>
            </a:r>
          </a:p>
          <a:p>
            <a:pPr lvl="1"/>
            <a:r>
              <a:rPr lang="en-US" dirty="0" smtClean="0"/>
              <a:t>Early October: Preliminary design, budget, construction timeline</a:t>
            </a:r>
          </a:p>
          <a:p>
            <a:pPr lvl="1"/>
            <a:r>
              <a:rPr lang="en-US" dirty="0" smtClean="0"/>
              <a:t>Late October: Fundraising, purchasing plan</a:t>
            </a:r>
          </a:p>
          <a:p>
            <a:pPr lvl="1"/>
            <a:r>
              <a:rPr lang="en-US" dirty="0" smtClean="0"/>
              <a:t>November: Purchase parts</a:t>
            </a:r>
          </a:p>
          <a:p>
            <a:pPr lvl="1"/>
            <a:r>
              <a:rPr lang="en-US" dirty="0" smtClean="0"/>
              <a:t>December – March: Prototype &amp; build</a:t>
            </a:r>
          </a:p>
          <a:p>
            <a:pPr lvl="1"/>
            <a:r>
              <a:rPr lang="en-US" dirty="0" smtClean="0"/>
              <a:t>April: Re-engineer car, as needed</a:t>
            </a:r>
          </a:p>
          <a:p>
            <a:pPr lvl="1"/>
            <a:r>
              <a:rPr lang="en-US" dirty="0" smtClean="0"/>
              <a:t>May – June: Test, test, test!</a:t>
            </a:r>
          </a:p>
          <a:p>
            <a:pPr lvl="1"/>
            <a:r>
              <a:rPr lang="en-US" dirty="0" smtClean="0"/>
              <a:t>July: Arrive at the race prepared!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OK, how do I develop a construction timeline?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Break up project into major systems: mechanical, electrical, power, business</a:t>
            </a:r>
          </a:p>
          <a:p>
            <a:r>
              <a:rPr lang="en-US" smtClean="0"/>
              <a:t>Then break each system into subsystems:</a:t>
            </a:r>
          </a:p>
          <a:p>
            <a:pPr lvl="1"/>
            <a:r>
              <a:rPr lang="en-US" smtClean="0"/>
              <a:t>Mechanical &gt; Frame, Suspension, Steering, Brakes, Drivetrain</a:t>
            </a:r>
          </a:p>
          <a:p>
            <a:pPr lvl="1"/>
            <a:r>
              <a:rPr lang="en-US" smtClean="0"/>
              <a:t>Electrical &gt; Propulsion (motor/controller), Auxiliary (instrumentation)</a:t>
            </a:r>
          </a:p>
          <a:p>
            <a:pPr lvl="1"/>
            <a:r>
              <a:rPr lang="en-US" smtClean="0"/>
              <a:t>Power &gt; Batteries, Array</a:t>
            </a:r>
          </a:p>
          <a:p>
            <a:pPr lvl="1"/>
            <a:r>
              <a:rPr lang="en-US" smtClean="0"/>
              <a:t>Business &gt; Fundraising, Community Events, etc.</a:t>
            </a:r>
          </a:p>
          <a:p>
            <a:r>
              <a:rPr lang="en-US" smtClean="0"/>
              <a:t>Note dependencies between subsystems:</a:t>
            </a:r>
          </a:p>
          <a:p>
            <a:pPr lvl="1"/>
            <a:r>
              <a:rPr lang="en-US" smtClean="0"/>
              <a:t>Suspension must be completed before steering</a:t>
            </a:r>
          </a:p>
          <a:p>
            <a:pPr lvl="1"/>
            <a:r>
              <a:rPr lang="en-US" smtClean="0"/>
              <a:t>Batteries must be in place to power motor/controller</a:t>
            </a:r>
          </a:p>
          <a:p>
            <a:r>
              <a:rPr lang="en-US" smtClean="0"/>
              <a:t>Break down into tasks based on solar car design and allocate time</a:t>
            </a:r>
          </a:p>
          <a:p>
            <a:pPr lvl="1"/>
            <a:r>
              <a:rPr lang="en-US" smtClean="0"/>
              <a:t>Attempt to finish by March to leave leeway for late tasks (critical chain)</a:t>
            </a:r>
          </a:p>
          <a:p>
            <a:pPr lvl="1"/>
            <a:r>
              <a:rPr lang="en-US" smtClean="0"/>
              <a:t>Be aggressive and finish early</a:t>
            </a:r>
          </a:p>
          <a:p>
            <a:pPr lvl="1"/>
            <a:r>
              <a:rPr lang="en-US" smtClean="0"/>
              <a:t>Don’t eat into your re-engineering/test time!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Notional Schedule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998959"/>
            <a:ext cx="10992895" cy="409931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 down tasks into individual “to-dos”, assign to team member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Example: Steering</a:t>
            </a:r>
          </a:p>
          <a:p>
            <a:pPr lvl="1"/>
            <a:r>
              <a:rPr lang="en-US" dirty="0" smtClean="0"/>
              <a:t>Determine location of steering wheel/column, rack-and-pinion</a:t>
            </a:r>
          </a:p>
          <a:p>
            <a:pPr lvl="1"/>
            <a:r>
              <a:rPr lang="en-US" dirty="0" smtClean="0"/>
              <a:t>Install front wheels</a:t>
            </a:r>
          </a:p>
          <a:p>
            <a:pPr lvl="1"/>
            <a:r>
              <a:rPr lang="en-US" dirty="0" smtClean="0"/>
              <a:t>Install rack-and-pinion</a:t>
            </a:r>
          </a:p>
          <a:p>
            <a:pPr lvl="1"/>
            <a:r>
              <a:rPr lang="en-US" dirty="0" smtClean="0"/>
              <a:t>Fabricate steering rods</a:t>
            </a:r>
          </a:p>
          <a:p>
            <a:pPr lvl="1"/>
            <a:r>
              <a:rPr lang="en-US" dirty="0" smtClean="0"/>
              <a:t>Fabricate mounts for steering column/wheel</a:t>
            </a:r>
          </a:p>
          <a:p>
            <a:endParaRPr lang="en-US" dirty="0"/>
          </a:p>
          <a:p>
            <a:r>
              <a:rPr lang="en-US" dirty="0" smtClean="0"/>
              <a:t>Every task should be broken down into something achievable in a given workday</a:t>
            </a:r>
          </a:p>
          <a:p>
            <a:pPr lvl="1"/>
            <a:r>
              <a:rPr lang="en-US" dirty="0" smtClean="0"/>
              <a:t>Provides a sense of accomplishment</a:t>
            </a:r>
          </a:p>
          <a:p>
            <a:pPr lvl="1"/>
            <a:r>
              <a:rPr lang="en-US" dirty="0" smtClean="0"/>
              <a:t>Gives team members responsibility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workday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15133"/>
            <a:ext cx="596900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Electric-Solar Powered Division Car</a:t>
            </a:r>
          </a:p>
          <a:p>
            <a:pPr lvl="1"/>
            <a:r>
              <a:rPr lang="en-US" dirty="0" smtClean="0"/>
              <a:t>Fabricate steering tie rods</a:t>
            </a:r>
          </a:p>
          <a:p>
            <a:pPr lvl="1"/>
            <a:r>
              <a:rPr lang="en-US" dirty="0" smtClean="0"/>
              <a:t>Fix rear suspension</a:t>
            </a:r>
          </a:p>
          <a:p>
            <a:pPr lvl="1"/>
            <a:r>
              <a:rPr lang="en-US" dirty="0" smtClean="0"/>
              <a:t>Install throttle pedal return spring</a:t>
            </a:r>
          </a:p>
          <a:p>
            <a:pPr lvl="1"/>
            <a:r>
              <a:rPr lang="en-US" dirty="0" smtClean="0"/>
              <a:t>Paint steering column and mount</a:t>
            </a:r>
          </a:p>
          <a:p>
            <a:pPr lvl="1"/>
            <a:r>
              <a:rPr lang="en-US" dirty="0" smtClean="0"/>
              <a:t>Install chain</a:t>
            </a:r>
          </a:p>
          <a:p>
            <a:pPr lvl="1"/>
            <a:r>
              <a:rPr lang="en-US" dirty="0" smtClean="0"/>
              <a:t>Mount instrument panel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576" y="1615133"/>
            <a:ext cx="5292994" cy="4200245"/>
          </a:xfrm>
        </p:spPr>
        <p:txBody>
          <a:bodyPr>
            <a:normAutofit/>
          </a:bodyPr>
          <a:lstStyle/>
          <a:p>
            <a:r>
              <a:rPr lang="en-US" dirty="0"/>
              <a:t>Advanced Division Car</a:t>
            </a:r>
          </a:p>
          <a:p>
            <a:pPr lvl="1"/>
            <a:r>
              <a:rPr lang="en-US" dirty="0"/>
              <a:t>Install front frame bulkhead</a:t>
            </a:r>
          </a:p>
          <a:p>
            <a:pPr lvl="1"/>
            <a:r>
              <a:rPr lang="en-US" dirty="0"/>
              <a:t>Rivet in steering support angle</a:t>
            </a:r>
          </a:p>
          <a:p>
            <a:pPr lvl="1"/>
            <a:r>
              <a:rPr lang="en-US" dirty="0"/>
              <a:t>Install steering column and wheel</a:t>
            </a:r>
          </a:p>
          <a:p>
            <a:pPr lvl="1"/>
            <a:r>
              <a:rPr lang="en-US" dirty="0"/>
              <a:t>Make wiring schematic</a:t>
            </a:r>
          </a:p>
          <a:p>
            <a:pPr lvl="1"/>
            <a:r>
              <a:rPr lang="en-US" dirty="0"/>
              <a:t>Run electrical conduit</a:t>
            </a:r>
          </a:p>
          <a:p>
            <a:pPr lvl="1"/>
            <a:r>
              <a:rPr lang="en-US" dirty="0"/>
              <a:t>Install headrest</a:t>
            </a:r>
          </a:p>
          <a:p>
            <a:pPr lvl="1"/>
            <a:r>
              <a:rPr lang="en-US" dirty="0"/>
              <a:t>Experiment with A/C charger</a:t>
            </a:r>
          </a:p>
          <a:p>
            <a:pPr lvl="1"/>
            <a:r>
              <a:rPr lang="en-US" dirty="0" smtClean="0"/>
              <a:t>Build </a:t>
            </a:r>
            <a:r>
              <a:rPr lang="en-US" dirty="0"/>
              <a:t>access stairs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Solar Car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3E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34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MP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3E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34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-ADP-Template_16x9_LMPI.potx" id="{F2605994-99EB-48C7-9182-8693BF9A7F74}" vid="{4E6A7601-085F-4213-A87F-B5CAC493E29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715</Words>
  <Application>Microsoft Office PowerPoint</Application>
  <PresentationFormat>Widescreen</PresentationFormat>
  <Paragraphs>125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Franklin Gothic Demi</vt:lpstr>
      <vt:lpstr>Wingdings</vt:lpstr>
      <vt:lpstr>Office Theme</vt:lpstr>
      <vt:lpstr>6_Office Theme</vt:lpstr>
      <vt:lpstr>1_LMPI</vt:lpstr>
      <vt:lpstr>The Importance of Solar Car Project Management</vt:lpstr>
      <vt:lpstr>PowerPoint Presentation</vt:lpstr>
      <vt:lpstr>Solar Car Projects are complex…</vt:lpstr>
      <vt:lpstr>Project Management helps…</vt:lpstr>
      <vt:lpstr>How do I manage a project I’ve never done before?</vt:lpstr>
      <vt:lpstr>OK, how do I develop a construction timeline?</vt:lpstr>
      <vt:lpstr>Notional Schedule</vt:lpstr>
      <vt:lpstr>Break down tasks into individual “to-dos”, assign to team member </vt:lpstr>
      <vt:lpstr>An example workday</vt:lpstr>
      <vt:lpstr>In an ideal world… all tasks are accurately identified and finish on-time</vt:lpstr>
      <vt:lpstr>Summary</vt:lpstr>
      <vt:lpstr>The Importance of Solar Car Project Management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Shih</dc:creator>
  <cp:lastModifiedBy>William Shih</cp:lastModifiedBy>
  <cp:revision>45</cp:revision>
  <dcterms:created xsi:type="dcterms:W3CDTF">2020-10-24T04:29:47Z</dcterms:created>
  <dcterms:modified xsi:type="dcterms:W3CDTF">2022-01-15T02:11:28Z</dcterms:modified>
</cp:coreProperties>
</file>